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5" r:id="rId1"/>
    <p:sldMasterId id="2147483697" r:id="rId2"/>
  </p:sldMasterIdLst>
  <p:notesMasterIdLst>
    <p:notesMasterId r:id="rId14"/>
  </p:notesMasterIdLst>
  <p:handoutMasterIdLst>
    <p:handoutMasterId r:id="rId15"/>
  </p:handoutMasterIdLst>
  <p:sldIdLst>
    <p:sldId id="256" r:id="rId3"/>
    <p:sldId id="317" r:id="rId4"/>
    <p:sldId id="299" r:id="rId5"/>
    <p:sldId id="327" r:id="rId6"/>
    <p:sldId id="304" r:id="rId7"/>
    <p:sldId id="306" r:id="rId8"/>
    <p:sldId id="269" r:id="rId9"/>
    <p:sldId id="309" r:id="rId10"/>
    <p:sldId id="290" r:id="rId11"/>
    <p:sldId id="330" r:id="rId12"/>
    <p:sldId id="329" r:id="rId13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Baudaux" initials="" lastIdx="0" clrIdx="0"/>
  <p:cmAuthor id="2" name="Françoise Bartiaux" initials="FB" lastIdx="2" clrIdx="1">
    <p:extLst/>
  </p:cmAuthor>
  <p:cmAuthor id="3" name="PBell" initials="P" lastIdx="0" clrIdx="2">
    <p:extLst>
      <p:ext uri="{19B8F6BF-5375-455C-9EA6-DF929625EA0E}">
        <p15:presenceInfo xmlns:p15="http://schemas.microsoft.com/office/powerpoint/2012/main" userId="PB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74" autoAdjust="0"/>
    <p:restoredTop sz="94434" autoAdjust="0"/>
  </p:normalViewPr>
  <p:slideViewPr>
    <p:cSldViewPr snapToGrid="0" showGuides="1">
      <p:cViewPr varScale="1">
        <p:scale>
          <a:sx n="74" d="100"/>
          <a:sy n="74" d="100"/>
        </p:scale>
        <p:origin x="16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notesViewPr>
    <p:cSldViewPr snapToGrid="0">
      <p:cViewPr>
        <p:scale>
          <a:sx n="100" d="100"/>
          <a:sy n="100" d="100"/>
        </p:scale>
        <p:origin x="1890" y="-14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B9076-664C-4C55-9E64-DD1C107EAB7A}" type="datetimeFigureOut">
              <a:rPr lang="en-GB" smtClean="0"/>
              <a:t>28/05/2018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4EBDD-2D21-41A9-BC5A-9F2C0E2CFC0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414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15E2D-8CCA-43A5-BDA3-053688B7FBCF}" type="datetimeFigureOut">
              <a:rPr lang="fr-BE" smtClean="0"/>
              <a:t>28-05-18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ED5D3-DCCD-4621-A196-6C5B0C08712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1047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D5D3-DCCD-4621-A196-6C5B0C087125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90299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D5D3-DCCD-4621-A196-6C5B0C087125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4359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D5D3-DCCD-4621-A196-6C5B0C087125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49759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D5D3-DCCD-4621-A196-6C5B0C087125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86658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2050"/>
            <a:ext cx="5969000" cy="335756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519613"/>
            <a:ext cx="5486400" cy="5427662"/>
          </a:xfrm>
        </p:spPr>
        <p:txBody>
          <a:bodyPr/>
          <a:lstStyle/>
          <a:p>
            <a:endParaRPr lang="en-GB" sz="1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D5D3-DCCD-4621-A196-6C5B0C087125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4113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D5D3-DCCD-4621-A196-6C5B0C087125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53031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GB" dirty="0">
              <a:solidFill>
                <a:prstClr val="black"/>
              </a:solidFill>
            </a:endParaRPr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D5D3-DCCD-4621-A196-6C5B0C087125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7314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787125"/>
            <a:ext cx="5486400" cy="4728349"/>
          </a:xfrm>
        </p:spPr>
        <p:txBody>
          <a:bodyPr/>
          <a:lstStyle/>
          <a:p>
            <a:pPr lvl="0"/>
            <a:endParaRPr lang="fr-BE" sz="1100" dirty="0" smtClean="0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D5D3-DCCD-4621-A196-6C5B0C087125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9791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787126"/>
            <a:ext cx="5486400" cy="4337824"/>
          </a:xfrm>
        </p:spPr>
        <p:txBody>
          <a:bodyPr/>
          <a:lstStyle/>
          <a:p>
            <a:pPr marL="457200" marR="0" lvl="1" indent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D5D3-DCCD-4621-A196-6C5B0C087125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54809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b="1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D5D3-DCCD-4621-A196-6C5B0C087125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2841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685800" y="4787126"/>
            <a:ext cx="5486400" cy="494742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endParaRPr lang="en-GB" sz="1100" baseline="0" noProof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D5D3-DCCD-4621-A196-6C5B0C087125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0624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B38FE-7CEE-4D5E-BDAA-40F5893C4BC4}" type="datetime1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56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E706-C75E-4EC7-A655-681225342E25}" type="datetime1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3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C2DF-B531-4FD6-907C-C69F701B6966}" type="datetime1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02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E109-10B6-45A6-A72B-D0B0D4891EE2}" type="datetimeFigureOut">
              <a:rPr lang="en-GB" smtClean="0"/>
              <a:t>28/05/2018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C477-12D0-45CE-A035-CE2A548BA06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14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E109-10B6-45A6-A72B-D0B0D4891EE2}" type="datetimeFigureOut">
              <a:rPr lang="en-GB" smtClean="0"/>
              <a:t>28/05/2018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C477-12D0-45CE-A035-CE2A548BA06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28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E109-10B6-45A6-A72B-D0B0D4891EE2}" type="datetimeFigureOut">
              <a:rPr lang="en-GB" smtClean="0"/>
              <a:t>28/05/2018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C477-12D0-45CE-A035-CE2A548BA06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068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E109-10B6-45A6-A72B-D0B0D4891EE2}" type="datetimeFigureOut">
              <a:rPr lang="en-GB" smtClean="0"/>
              <a:t>28/05/2018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C477-12D0-45CE-A035-CE2A548BA06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227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E109-10B6-45A6-A72B-D0B0D4891EE2}" type="datetimeFigureOut">
              <a:rPr lang="en-GB" smtClean="0"/>
              <a:t>28/05/2018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C477-12D0-45CE-A035-CE2A548BA06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06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E109-10B6-45A6-A72B-D0B0D4891EE2}" type="datetimeFigureOut">
              <a:rPr lang="en-GB" smtClean="0"/>
              <a:t>28/05/2018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C477-12D0-45CE-A035-CE2A548BA06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40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E109-10B6-45A6-A72B-D0B0D4891EE2}" type="datetimeFigureOut">
              <a:rPr lang="en-GB" smtClean="0"/>
              <a:t>28/05/2018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C477-12D0-45CE-A035-CE2A548BA06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980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E109-10B6-45A6-A72B-D0B0D4891EE2}" type="datetimeFigureOut">
              <a:rPr lang="en-GB" smtClean="0"/>
              <a:t>28/05/2018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C477-12D0-45CE-A035-CE2A548BA06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62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5074-2013-41E6-8CB6-557688E93D87}" type="datetime1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66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E109-10B6-45A6-A72B-D0B0D4891EE2}" type="datetimeFigureOut">
              <a:rPr lang="en-GB" smtClean="0"/>
              <a:t>28/05/2018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C477-12D0-45CE-A035-CE2A548BA06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4027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E109-10B6-45A6-A72B-D0B0D4891EE2}" type="datetimeFigureOut">
              <a:rPr lang="en-GB" smtClean="0"/>
              <a:t>28/05/2018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C477-12D0-45CE-A035-CE2A548BA06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0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E109-10B6-45A6-A72B-D0B0D4891EE2}" type="datetimeFigureOut">
              <a:rPr lang="en-GB" smtClean="0"/>
              <a:t>28/05/2018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C477-12D0-45CE-A035-CE2A548BA06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6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F9B3-53ED-48E4-B3DF-CDF26218056F}" type="datetime1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7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EF5C-A454-4906-8D59-390424F76478}" type="datetime1">
              <a:rPr lang="en-US" smtClean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8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920C-24E2-4E12-B86E-12C22110A388}" type="datetime1">
              <a:rPr lang="en-US" smtClean="0"/>
              <a:t>5/28/2018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5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5F0F-4901-4726-8553-381927D5A560}" type="datetime1">
              <a:rPr lang="en-US" smtClean="0"/>
              <a:t>5/28/2018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6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DCE2-4FDB-430D-A0FF-38B3EB4E41D9}" type="datetime1">
              <a:rPr lang="en-US" smtClean="0"/>
              <a:t>5/28/2018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FE44-97EE-4AAC-876E-CDB14C6B55D0}" type="datetime1">
              <a:rPr lang="en-US" smtClean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3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E586-0213-4D2B-81F5-CA8C5CCF06E5}" type="datetime1">
              <a:rPr lang="en-US" smtClean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91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0C716-9647-42FB-9D2D-FC9ED0F0CA73}" type="datetime1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9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CE109-10B6-45A6-A72B-D0B0D4891EE2}" type="datetimeFigureOut">
              <a:rPr lang="en-GB" smtClean="0"/>
              <a:t>28/05/2018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FC477-12D0-45CE-A035-CE2A548BA06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80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327725"/>
            <a:ext cx="12315825" cy="264407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accent4">
                    <a:lumMod val="50000"/>
                  </a:schemeClr>
                </a:solidFill>
              </a:rPr>
              <a:t>"</a:t>
            </a:r>
            <a:r>
              <a:rPr lang="en-US" sz="8000" b="1" dirty="0" err="1" smtClean="0">
                <a:solidFill>
                  <a:schemeClr val="accent4">
                    <a:lumMod val="50000"/>
                  </a:schemeClr>
                </a:solidFill>
              </a:rPr>
              <a:t>2GENDERS</a:t>
            </a:r>
            <a:r>
              <a:rPr lang="en-US" sz="8000" b="1" dirty="0" smtClean="0">
                <a:solidFill>
                  <a:schemeClr val="accent4">
                    <a:lumMod val="50000"/>
                  </a:schemeClr>
                </a:solidFill>
              </a:rPr>
              <a:t>“</a:t>
            </a:r>
            <a:r>
              <a:rPr lang="en-US" sz="80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80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Generation and Gender </a:t>
            </a:r>
            <a:r>
              <a:rPr lang="en-US" sz="4400" b="1" dirty="0" err="1">
                <a:solidFill>
                  <a:schemeClr val="accent4">
                    <a:lumMod val="50000"/>
                  </a:schemeClr>
                </a:solidFill>
              </a:rPr>
              <a:t>ENergy</a:t>
            </a: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50000"/>
                  </a:schemeClr>
                </a:solidFill>
              </a:rPr>
              <a:t>DEprivation</a:t>
            </a:r>
            <a:r>
              <a:rPr lang="en-GB" sz="4400" dirty="0"/>
              <a:t/>
            </a:r>
            <a:br>
              <a:rPr lang="en-GB" sz="4400" dirty="0"/>
            </a:br>
            <a:endParaRPr lang="fr-BE" sz="4400" dirty="0"/>
          </a:p>
        </p:txBody>
      </p:sp>
      <p:pic>
        <p:nvPicPr>
          <p:cNvPr id="5" name="Picture 2" descr="https://www.unamur.be/lettres/histoire/recherche/projets/images/BELSP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19" y="3939702"/>
            <a:ext cx="1616385" cy="1441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912" y="3939702"/>
            <a:ext cx="1186084" cy="134782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734" y="4275694"/>
            <a:ext cx="1470229" cy="675837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049" y="3939702"/>
            <a:ext cx="1179576" cy="144170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123950" y="5924550"/>
            <a:ext cx="1061085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fr-BE" sz="2800" b="1" dirty="0" smtClean="0">
                <a:solidFill>
                  <a:prstClr val="black"/>
                </a:solidFill>
              </a:rPr>
              <a:t>Françoise </a:t>
            </a:r>
            <a:r>
              <a:rPr lang="fr-BE" sz="2800" b="1" dirty="0">
                <a:solidFill>
                  <a:prstClr val="black"/>
                </a:solidFill>
              </a:rPr>
              <a:t>Fournier, Assistante de </a:t>
            </a:r>
            <a:r>
              <a:rPr lang="fr-BE" sz="2800" b="1" dirty="0" smtClean="0">
                <a:solidFill>
                  <a:prstClr val="black"/>
                </a:solidFill>
              </a:rPr>
              <a:t>Recherche - </a:t>
            </a:r>
            <a:r>
              <a:rPr lang="fr-BE" sz="2800" b="1" dirty="0" err="1" smtClean="0">
                <a:solidFill>
                  <a:prstClr val="black"/>
                </a:solidFill>
              </a:rPr>
              <a:t>UMONS</a:t>
            </a:r>
            <a:endParaRPr lang="fr-BE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3625"/>
          </a:xfrm>
        </p:spPr>
        <p:txBody>
          <a:bodyPr>
            <a:normAutofit/>
          </a:bodyPr>
          <a:lstStyle/>
          <a:p>
            <a:pPr algn="ctr"/>
            <a:r>
              <a:rPr lang="fr-BE" sz="3600" b="1" u="sng" dirty="0">
                <a:solidFill>
                  <a:srgbClr val="00B0F0"/>
                </a:solidFill>
              </a:rPr>
              <a:t>7</a:t>
            </a:r>
            <a:r>
              <a:rPr lang="fr-BE" sz="3600" b="1" u="sng" dirty="0" smtClean="0">
                <a:solidFill>
                  <a:srgbClr val="00B0F0"/>
                </a:solidFill>
              </a:rPr>
              <a:t>. Développement éducatif durable et pouvoir d’agir </a:t>
            </a:r>
            <a:endParaRPr lang="en-GB" sz="3600" b="1" u="sng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5060950"/>
          </a:xfrm>
        </p:spPr>
        <p:txBody>
          <a:bodyPr>
            <a:noAutofit/>
          </a:bodyPr>
          <a:lstStyle/>
          <a:p>
            <a:pPr algn="just"/>
            <a:r>
              <a:rPr lang="fr-BE" sz="3600" dirty="0" smtClean="0"/>
              <a:t>Le pouvoir d’agir est étroitement lié à l’éducation</a:t>
            </a:r>
          </a:p>
          <a:p>
            <a:pPr algn="just"/>
            <a:r>
              <a:rPr lang="fr-BE" sz="3600" dirty="0" smtClean="0"/>
              <a:t>L’éducation permet de traduire l’information en connaissance </a:t>
            </a:r>
            <a:r>
              <a:rPr lang="fr-BE" sz="3600" dirty="0" smtClean="0">
                <a:sym typeface="Wingdings" panose="05000000000000000000" pitchFamily="2" charset="2"/>
              </a:rPr>
              <a:t> l’information seule ne suffit pas</a:t>
            </a:r>
            <a:endParaRPr lang="fr-BE" sz="3600" dirty="0" smtClean="0"/>
          </a:p>
          <a:p>
            <a:pPr algn="just"/>
            <a:r>
              <a:rPr lang="fr-BE" sz="3600" dirty="0" smtClean="0"/>
              <a:t>L’information/l’outil </a:t>
            </a:r>
            <a:r>
              <a:rPr lang="fr-BE" sz="3600" dirty="0"/>
              <a:t>ne deviendra « inclusif et intelligent » que si le consommateur devient acteur de sa </a:t>
            </a:r>
            <a:r>
              <a:rPr lang="fr-BE" sz="3600" dirty="0" smtClean="0"/>
              <a:t>consommation grâce à l’éducation</a:t>
            </a:r>
          </a:p>
          <a:p>
            <a:pPr algn="just"/>
            <a:r>
              <a:rPr lang="fr-BE" sz="3600" dirty="0" smtClean="0"/>
              <a:t>Le côté pédagogique de l’accompagnement social est essentiel </a:t>
            </a:r>
            <a:r>
              <a:rPr lang="fr-BE" sz="3600" dirty="0" smtClean="0">
                <a:sym typeface="Wingdings" panose="05000000000000000000" pitchFamily="2" charset="2"/>
              </a:rPr>
              <a:t> prévention n’est pas « </a:t>
            </a:r>
            <a:r>
              <a:rPr lang="fr-BE" sz="3600" dirty="0" err="1" smtClean="0">
                <a:sym typeface="Wingdings" panose="05000000000000000000" pitchFamily="2" charset="2"/>
              </a:rPr>
              <a:t>prévaction</a:t>
            </a:r>
            <a:r>
              <a:rPr lang="fr-BE" sz="3600" dirty="0" smtClean="0">
                <a:sym typeface="Wingdings" panose="05000000000000000000" pitchFamily="2" charset="2"/>
              </a:rPr>
              <a:t> » </a:t>
            </a:r>
          </a:p>
          <a:p>
            <a:pPr algn="just"/>
            <a:r>
              <a:rPr lang="fr-BE" sz="3600" dirty="0" smtClean="0">
                <a:sym typeface="Wingdings" panose="05000000000000000000" pitchFamily="2" charset="2"/>
              </a:rPr>
              <a:t>L’éducation sans le lien social est moins productive</a:t>
            </a:r>
            <a:endParaRPr lang="fr-BE" sz="36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86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82987"/>
          </a:xfrm>
        </p:spPr>
        <p:txBody>
          <a:bodyPr>
            <a:normAutofit/>
          </a:bodyPr>
          <a:lstStyle/>
          <a:p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>MERCI POUR VOTRE ATTENTION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324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u="sng" dirty="0" smtClean="0">
                <a:solidFill>
                  <a:srgbClr val="FF0000"/>
                </a:solidFill>
              </a:rPr>
              <a:t>Plan de la présentation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r-BE" dirty="0" smtClean="0"/>
              <a:t>Méthodologie utilisée</a:t>
            </a:r>
          </a:p>
          <a:p>
            <a:pPr marL="514350" indent="-514350">
              <a:buAutoNum type="arabicPeriod"/>
            </a:pPr>
            <a:r>
              <a:rPr lang="fr-BE" dirty="0" smtClean="0"/>
              <a:t>Facteurs causant ou aggravant la précarité énergétique</a:t>
            </a:r>
          </a:p>
          <a:p>
            <a:pPr marL="514350" indent="-514350">
              <a:buAutoNum type="arabicPeriod"/>
            </a:pPr>
            <a:r>
              <a:rPr lang="fr-BE" dirty="0" smtClean="0"/>
              <a:t>Vulnérabilités associées</a:t>
            </a:r>
          </a:p>
          <a:p>
            <a:pPr marL="514350" indent="-514350">
              <a:buAutoNum type="arabicPeriod"/>
            </a:pPr>
            <a:r>
              <a:rPr lang="fr-BE" dirty="0" smtClean="0"/>
              <a:t>Expériences de précarité énergétique</a:t>
            </a:r>
          </a:p>
          <a:p>
            <a:pPr marL="514350" indent="-514350">
              <a:buAutoNum type="arabicPeriod"/>
            </a:pPr>
            <a:r>
              <a:rPr lang="fr-BE" dirty="0" smtClean="0"/>
              <a:t>Stratégies d’adaptation</a:t>
            </a:r>
          </a:p>
          <a:p>
            <a:pPr marL="514350" indent="-514350">
              <a:buAutoNum type="arabicPeriod"/>
            </a:pPr>
            <a:r>
              <a:rPr lang="fr-BE" dirty="0" smtClean="0"/>
              <a:t>Dimensions du genre et de la génération</a:t>
            </a:r>
          </a:p>
          <a:p>
            <a:pPr marL="514350" indent="-514350">
              <a:buAutoNum type="arabicPeriod"/>
            </a:pPr>
            <a:r>
              <a:rPr lang="fr-BE" dirty="0" smtClean="0"/>
              <a:t>Le développement éducatif durable</a:t>
            </a:r>
          </a:p>
          <a:p>
            <a:pPr marL="514350" indent="-514350">
              <a:buAutoNum type="arabicPeriod"/>
            </a:pPr>
            <a:endParaRPr lang="fr-BE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71538"/>
          </a:xfrm>
        </p:spPr>
        <p:txBody>
          <a:bodyPr/>
          <a:lstStyle/>
          <a:p>
            <a:pPr algn="ctr"/>
            <a:r>
              <a:rPr lang="fr-BE" b="1" dirty="0" smtClean="0">
                <a:solidFill>
                  <a:srgbClr val="FF0000"/>
                </a:solidFill>
              </a:rPr>
              <a:t>1. </a:t>
            </a:r>
            <a:r>
              <a:rPr lang="fr-BE" b="1" u="sng" dirty="0" smtClean="0">
                <a:solidFill>
                  <a:srgbClr val="FF0000"/>
                </a:solidFill>
              </a:rPr>
              <a:t>Méthodologie utilisée</a:t>
            </a:r>
            <a:endParaRPr lang="fr-BE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9588" y="871538"/>
            <a:ext cx="11091862" cy="57555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 smtClean="0"/>
              <a:t>1. </a:t>
            </a:r>
            <a:r>
              <a:rPr lang="en-US" sz="2600" b="1" dirty="0" err="1" smtClean="0"/>
              <a:t>Contexte</a:t>
            </a:r>
            <a:r>
              <a:rPr lang="en-US" sz="2600" b="1" dirty="0" smtClean="0"/>
              <a:t> de la </a:t>
            </a:r>
            <a:r>
              <a:rPr lang="en-US" sz="2600" b="1" dirty="0" err="1" smtClean="0"/>
              <a:t>recherche</a:t>
            </a:r>
            <a:endParaRPr lang="en-US" sz="2600" b="1" dirty="0" smtClean="0"/>
          </a:p>
          <a:p>
            <a:pPr marL="0" indent="0">
              <a:buNone/>
            </a:pPr>
            <a:r>
              <a:rPr lang="en-US" sz="2600" dirty="0" err="1" smtClean="0"/>
              <a:t>Recherches</a:t>
            </a:r>
            <a:r>
              <a:rPr lang="en-US" sz="2600" dirty="0" smtClean="0"/>
              <a:t> de type </a:t>
            </a:r>
            <a:r>
              <a:rPr lang="en-US" sz="2600" dirty="0" err="1" smtClean="0"/>
              <a:t>quantitatif</a:t>
            </a:r>
            <a:r>
              <a:rPr lang="en-US" sz="2600" dirty="0" smtClean="0"/>
              <a:t> </a:t>
            </a:r>
            <a:r>
              <a:rPr lang="en-US" sz="2600" dirty="0" err="1" smtClean="0"/>
              <a:t>en</a:t>
            </a:r>
            <a:r>
              <a:rPr lang="en-US" sz="2600" dirty="0" smtClean="0"/>
              <a:t> </a:t>
            </a:r>
            <a:r>
              <a:rPr lang="en-US" sz="2600" dirty="0" err="1" smtClean="0"/>
              <a:t>Belgique</a:t>
            </a:r>
            <a:r>
              <a:rPr lang="en-US" sz="2600" dirty="0" smtClean="0"/>
              <a:t>. </a:t>
            </a:r>
            <a:r>
              <a:rPr lang="en-US" sz="2600" dirty="0" err="1" smtClean="0"/>
              <a:t>2GENDERS</a:t>
            </a:r>
            <a:r>
              <a:rPr lang="en-US" sz="2600" dirty="0" smtClean="0"/>
              <a:t> = type </a:t>
            </a:r>
            <a:r>
              <a:rPr lang="en-US" sz="2600" dirty="0" err="1" smtClean="0"/>
              <a:t>qualitatif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smtClean="0"/>
              <a:t>2. Questions </a:t>
            </a:r>
            <a:r>
              <a:rPr lang="en-US" sz="2600" b="1" dirty="0"/>
              <a:t>de la </a:t>
            </a:r>
            <a:r>
              <a:rPr lang="en-US" sz="2600" b="1" dirty="0" err="1"/>
              <a:t>recherche</a:t>
            </a:r>
            <a:endParaRPr lang="en-US" sz="2600" b="1" dirty="0"/>
          </a:p>
          <a:p>
            <a:pPr marL="0" lvl="0" indent="0">
              <a:buNone/>
            </a:pPr>
            <a:r>
              <a:rPr lang="fr-BE" sz="2600" dirty="0">
                <a:solidFill>
                  <a:prstClr val="black"/>
                </a:solidFill>
              </a:rPr>
              <a:t>Facteurs causant ou aggravant la précarité </a:t>
            </a:r>
            <a:r>
              <a:rPr lang="fr-BE" sz="2600" dirty="0" smtClean="0">
                <a:solidFill>
                  <a:prstClr val="black"/>
                </a:solidFill>
              </a:rPr>
              <a:t>énergétique, vulnérabilités associées, expériences </a:t>
            </a:r>
            <a:r>
              <a:rPr lang="fr-BE" sz="2600" dirty="0">
                <a:solidFill>
                  <a:prstClr val="black"/>
                </a:solidFill>
              </a:rPr>
              <a:t>de précarité </a:t>
            </a:r>
            <a:r>
              <a:rPr lang="fr-BE" sz="2600" dirty="0" smtClean="0">
                <a:solidFill>
                  <a:prstClr val="black"/>
                </a:solidFill>
              </a:rPr>
              <a:t>énergétique (ressentis), stratégies </a:t>
            </a:r>
            <a:r>
              <a:rPr lang="fr-BE" sz="2600" dirty="0">
                <a:solidFill>
                  <a:prstClr val="black"/>
                </a:solidFill>
              </a:rPr>
              <a:t>d’adaptation</a:t>
            </a:r>
          </a:p>
          <a:p>
            <a:pPr marL="0" indent="0">
              <a:buNone/>
            </a:pPr>
            <a:r>
              <a:rPr lang="en-US" sz="2600" b="1" dirty="0" smtClean="0"/>
              <a:t>3. </a:t>
            </a:r>
            <a:r>
              <a:rPr lang="en-US" sz="2600" b="1" dirty="0" err="1" smtClean="0"/>
              <a:t>Sélection</a:t>
            </a:r>
            <a:r>
              <a:rPr lang="en-US" sz="2600" b="1" dirty="0" smtClean="0"/>
              <a:t> des </a:t>
            </a:r>
            <a:r>
              <a:rPr lang="en-US" sz="2600" b="1" dirty="0" err="1" smtClean="0"/>
              <a:t>personnes</a:t>
            </a:r>
            <a:r>
              <a:rPr lang="en-US" sz="2600" b="1" dirty="0" smtClean="0"/>
              <a:t> à interviewer</a:t>
            </a:r>
          </a:p>
          <a:p>
            <a:pPr marL="0" indent="0">
              <a:buNone/>
            </a:pPr>
            <a:r>
              <a:rPr lang="en-US" sz="2600" dirty="0">
                <a:solidFill>
                  <a:prstClr val="black"/>
                </a:solidFill>
              </a:rPr>
              <a:t>60 interviews (20 par </a:t>
            </a:r>
            <a:r>
              <a:rPr lang="en-US" sz="2600" dirty="0" err="1">
                <a:solidFill>
                  <a:prstClr val="black"/>
                </a:solidFill>
              </a:rPr>
              <a:t>région</a:t>
            </a:r>
            <a:r>
              <a:rPr lang="en-US" sz="2600" dirty="0" smtClean="0">
                <a:solidFill>
                  <a:prstClr val="black"/>
                </a:solidFill>
              </a:rPr>
              <a:t>) </a:t>
            </a:r>
            <a:r>
              <a:rPr lang="en-US" sz="2600" dirty="0" err="1" smtClean="0">
                <a:solidFill>
                  <a:prstClr val="black"/>
                </a:solidFill>
              </a:rPr>
              <a:t>représentant</a:t>
            </a:r>
            <a:r>
              <a:rPr lang="en-US" sz="2600" dirty="0" smtClean="0">
                <a:solidFill>
                  <a:prstClr val="black"/>
                </a:solidFill>
              </a:rPr>
              <a:t> un large panel de </a:t>
            </a:r>
            <a:r>
              <a:rPr lang="en-US" sz="2600" dirty="0" err="1" smtClean="0">
                <a:solidFill>
                  <a:prstClr val="black"/>
                </a:solidFill>
              </a:rPr>
              <a:t>catégories</a:t>
            </a:r>
            <a:r>
              <a:rPr lang="en-US" sz="2600" dirty="0" smtClean="0">
                <a:solidFill>
                  <a:prstClr val="black"/>
                </a:solidFill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</a:rPr>
              <a:t>sociales</a:t>
            </a:r>
            <a:r>
              <a:rPr lang="en-US" sz="2600" dirty="0" smtClean="0">
                <a:solidFill>
                  <a:prstClr val="black"/>
                </a:solidFill>
              </a:rPr>
              <a:t>, surtout </a:t>
            </a:r>
            <a:r>
              <a:rPr lang="en-US" sz="2600" dirty="0" err="1" smtClean="0">
                <a:solidFill>
                  <a:prstClr val="black"/>
                </a:solidFill>
              </a:rPr>
              <a:t>obtenus</a:t>
            </a:r>
            <a:r>
              <a:rPr lang="en-US" sz="2600" dirty="0" smtClean="0">
                <a:solidFill>
                  <a:prstClr val="black"/>
                </a:solidFill>
              </a:rPr>
              <a:t> via </a:t>
            </a:r>
            <a:r>
              <a:rPr lang="en-US" sz="2600" dirty="0">
                <a:solidFill>
                  <a:prstClr val="black"/>
                </a:solidFill>
              </a:rPr>
              <a:t>les CPAS, les </a:t>
            </a:r>
            <a:r>
              <a:rPr lang="en-US" sz="2600" dirty="0" err="1">
                <a:solidFill>
                  <a:prstClr val="black"/>
                </a:solidFill>
              </a:rPr>
              <a:t>SLSP</a:t>
            </a:r>
            <a:r>
              <a:rPr lang="en-US" sz="2600" dirty="0">
                <a:solidFill>
                  <a:prstClr val="black"/>
                </a:solidFill>
              </a:rPr>
              <a:t> et les </a:t>
            </a:r>
            <a:r>
              <a:rPr lang="en-US" sz="2600" dirty="0" err="1">
                <a:solidFill>
                  <a:prstClr val="black"/>
                </a:solidFill>
              </a:rPr>
              <a:t>asbl</a:t>
            </a:r>
            <a:r>
              <a:rPr lang="en-US" sz="2600" dirty="0">
                <a:solidFill>
                  <a:prstClr val="black"/>
                </a:solidFill>
              </a:rPr>
              <a:t> </a:t>
            </a:r>
            <a:endParaRPr lang="en-US" sz="26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prstClr val="black"/>
                </a:solidFill>
              </a:rPr>
              <a:t>4. </a:t>
            </a:r>
            <a:r>
              <a:rPr lang="en-US" sz="2600" b="1" dirty="0" err="1" smtClean="0">
                <a:solidFill>
                  <a:prstClr val="black"/>
                </a:solidFill>
              </a:rPr>
              <a:t>Méthode</a:t>
            </a:r>
            <a:r>
              <a:rPr lang="en-US" sz="2600" b="1" dirty="0" smtClean="0">
                <a:solidFill>
                  <a:prstClr val="black"/>
                </a:solidFill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</a:rPr>
              <a:t>d’interview</a:t>
            </a:r>
            <a:r>
              <a:rPr lang="en-US" sz="2600" b="1" dirty="0" smtClean="0">
                <a:solidFill>
                  <a:prstClr val="black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prstClr val="black"/>
                </a:solidFill>
              </a:rPr>
              <a:t>Guide de questions semi-</a:t>
            </a:r>
            <a:r>
              <a:rPr lang="en-US" sz="2600" dirty="0" err="1" smtClean="0">
                <a:solidFill>
                  <a:prstClr val="black"/>
                </a:solidFill>
              </a:rPr>
              <a:t>ouvertes</a:t>
            </a:r>
            <a:r>
              <a:rPr lang="en-US" sz="2600" dirty="0" smtClean="0">
                <a:solidFill>
                  <a:prstClr val="black"/>
                </a:solidFill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</a:rPr>
              <a:t>commun</a:t>
            </a:r>
            <a:r>
              <a:rPr lang="en-US" sz="2600" dirty="0" smtClean="0">
                <a:solidFill>
                  <a:prstClr val="black"/>
                </a:solidFill>
              </a:rPr>
              <a:t> aux trois </a:t>
            </a:r>
            <a:r>
              <a:rPr lang="en-US" sz="2600" dirty="0" err="1" smtClean="0">
                <a:solidFill>
                  <a:prstClr val="black"/>
                </a:solidFill>
              </a:rPr>
              <a:t>régions</a:t>
            </a:r>
            <a:endParaRPr lang="en-US" sz="26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prstClr val="black"/>
                </a:solidFill>
              </a:rPr>
              <a:t>5. Description de </a:t>
            </a:r>
            <a:r>
              <a:rPr lang="en-US" sz="2600" b="1" dirty="0" err="1" smtClean="0">
                <a:solidFill>
                  <a:prstClr val="black"/>
                </a:solidFill>
              </a:rPr>
              <a:t>l’échantillon</a:t>
            </a:r>
            <a:endParaRPr lang="en-US" sz="2600" b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prstClr val="black"/>
                </a:solidFill>
              </a:rPr>
              <a:t>Surtout des femmes, des ménages </a:t>
            </a:r>
            <a:r>
              <a:rPr lang="en-US" sz="2600" dirty="0" err="1" smtClean="0">
                <a:solidFill>
                  <a:prstClr val="black"/>
                </a:solidFill>
              </a:rPr>
              <a:t>monoparentaux</a:t>
            </a:r>
            <a:r>
              <a:rPr lang="en-US" sz="2600" dirty="0" smtClean="0">
                <a:solidFill>
                  <a:prstClr val="black"/>
                </a:solidFill>
              </a:rPr>
              <a:t>/</a:t>
            </a:r>
            <a:r>
              <a:rPr lang="en-US" sz="2600" dirty="0" err="1" smtClean="0">
                <a:solidFill>
                  <a:prstClr val="black"/>
                </a:solidFill>
              </a:rPr>
              <a:t>isolés</a:t>
            </a:r>
            <a:r>
              <a:rPr lang="en-US" sz="2600" dirty="0" smtClean="0">
                <a:solidFill>
                  <a:prstClr val="black"/>
                </a:solidFill>
              </a:rPr>
              <a:t>, des </a:t>
            </a:r>
            <a:r>
              <a:rPr lang="en-US" sz="2600" dirty="0" err="1" smtClean="0">
                <a:solidFill>
                  <a:prstClr val="black"/>
                </a:solidFill>
              </a:rPr>
              <a:t>locataires</a:t>
            </a:r>
            <a:r>
              <a:rPr lang="en-US" sz="2600" dirty="0" smtClean="0">
                <a:solidFill>
                  <a:prstClr val="black"/>
                </a:solidFill>
              </a:rPr>
              <a:t>, des </a:t>
            </a:r>
            <a:r>
              <a:rPr lang="en-US" sz="2600" dirty="0" err="1" smtClean="0">
                <a:solidFill>
                  <a:prstClr val="black"/>
                </a:solidFill>
              </a:rPr>
              <a:t>personnes</a:t>
            </a:r>
            <a:r>
              <a:rPr lang="en-US" sz="2600" dirty="0" smtClean="0">
                <a:solidFill>
                  <a:prstClr val="black"/>
                </a:solidFill>
              </a:rPr>
              <a:t> sans </a:t>
            </a:r>
            <a:r>
              <a:rPr lang="en-US" sz="2600" dirty="0" err="1" smtClean="0">
                <a:solidFill>
                  <a:prstClr val="black"/>
                </a:solidFill>
              </a:rPr>
              <a:t>emploi</a:t>
            </a:r>
            <a:r>
              <a:rPr lang="en-US" sz="2600" dirty="0" smtClean="0">
                <a:solidFill>
                  <a:prstClr val="black"/>
                </a:solidFill>
              </a:rPr>
              <a:t> </a:t>
            </a:r>
            <a:endParaRPr lang="en-US" sz="2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7700" y="365125"/>
            <a:ext cx="10706100" cy="1325563"/>
          </a:xfrm>
        </p:spPr>
        <p:txBody>
          <a:bodyPr/>
          <a:lstStyle/>
          <a:p>
            <a:r>
              <a:rPr lang="fr-BE" sz="4000" b="1" dirty="0">
                <a:solidFill>
                  <a:srgbClr val="FF0000"/>
                </a:solidFill>
              </a:rPr>
              <a:t>2. </a:t>
            </a:r>
            <a:r>
              <a:rPr lang="fr-BE" sz="3600" b="1" u="sng" dirty="0">
                <a:solidFill>
                  <a:srgbClr val="FF0000"/>
                </a:solidFill>
              </a:rPr>
              <a:t>Facteurs causant ou aggravant la précarité énergétique</a:t>
            </a:r>
            <a:endParaRPr lang="en-GB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20000"/>
              </a:lnSpc>
              <a:buSzPct val="125000"/>
            </a:pPr>
            <a:r>
              <a:rPr lang="fr-BE" dirty="0" smtClean="0">
                <a:latin typeface="Tw Cen MT" panose="020B0602020104020603"/>
              </a:rPr>
              <a:t>En Belgique, pas de définition consensuelle de la PE</a:t>
            </a:r>
          </a:p>
          <a:p>
            <a:pPr lvl="0">
              <a:lnSpc>
                <a:spcPct val="120000"/>
              </a:lnSpc>
              <a:buSzPct val="125000"/>
            </a:pPr>
            <a:r>
              <a:rPr lang="fr-BE" dirty="0" smtClean="0">
                <a:latin typeface="Tw Cen MT" panose="020B0602020104020603"/>
              </a:rPr>
              <a:t>Causes </a:t>
            </a:r>
            <a:r>
              <a:rPr lang="fr-BE" dirty="0">
                <a:latin typeface="Tw Cen MT" panose="020B0602020104020603"/>
              </a:rPr>
              <a:t>de la PE (</a:t>
            </a:r>
            <a:r>
              <a:rPr lang="fr-BE" dirty="0" err="1">
                <a:latin typeface="Tw Cen MT" panose="020B0602020104020603"/>
              </a:rPr>
              <a:t>Huybrechs</a:t>
            </a:r>
            <a:r>
              <a:rPr lang="fr-BE" dirty="0">
                <a:latin typeface="Tw Cen MT" panose="020B0602020104020603"/>
              </a:rPr>
              <a:t> &amp; al., 2011)</a:t>
            </a:r>
          </a:p>
          <a:p>
            <a:pPr marL="0" lvl="0" indent="0">
              <a:lnSpc>
                <a:spcPct val="120000"/>
              </a:lnSpc>
              <a:buSzPct val="125000"/>
              <a:buNone/>
            </a:pPr>
            <a:r>
              <a:rPr lang="fr-BE" u="sng" dirty="0">
                <a:latin typeface="Tw Cen MT" panose="020B0602020104020603"/>
              </a:rPr>
              <a:t>Principales</a:t>
            </a:r>
          </a:p>
          <a:p>
            <a:pPr marL="457200" lvl="0" indent="-457200">
              <a:lnSpc>
                <a:spcPct val="120000"/>
              </a:lnSpc>
              <a:buSzPct val="125000"/>
              <a:buFont typeface="Arial" panose="020B0604020202020204" pitchFamily="34" charset="0"/>
              <a:buAutoNum type="arabicParenR"/>
            </a:pPr>
            <a:r>
              <a:rPr lang="fr-BE" dirty="0">
                <a:latin typeface="Tw Cen MT" panose="020B0602020104020603"/>
              </a:rPr>
              <a:t>Revenus insuffisants</a:t>
            </a:r>
          </a:p>
          <a:p>
            <a:pPr marL="457200" lvl="0" indent="-457200">
              <a:lnSpc>
                <a:spcPct val="120000"/>
              </a:lnSpc>
              <a:buSzPct val="125000"/>
              <a:buFont typeface="Arial" panose="020B0604020202020204" pitchFamily="34" charset="0"/>
              <a:buAutoNum type="arabicParenR"/>
            </a:pPr>
            <a:r>
              <a:rPr lang="fr-BE" dirty="0">
                <a:latin typeface="Tw Cen MT" panose="020B0602020104020603"/>
              </a:rPr>
              <a:t>Conditions de logement mauvaises et/ou inadaptées</a:t>
            </a:r>
          </a:p>
          <a:p>
            <a:pPr marL="457200" lvl="0" indent="-457200">
              <a:lnSpc>
                <a:spcPct val="120000"/>
              </a:lnSpc>
              <a:buSzPct val="125000"/>
              <a:buFont typeface="Arial" panose="020B0604020202020204" pitchFamily="34" charset="0"/>
              <a:buAutoNum type="arabicParenR"/>
            </a:pPr>
            <a:r>
              <a:rPr lang="fr-BE" dirty="0">
                <a:latin typeface="Tw Cen MT" panose="020B0602020104020603"/>
              </a:rPr>
              <a:t>Augmentation des prix de l’énergie </a:t>
            </a:r>
          </a:p>
          <a:p>
            <a:pPr marL="0" lvl="0" indent="0">
              <a:lnSpc>
                <a:spcPct val="120000"/>
              </a:lnSpc>
              <a:buSzPct val="125000"/>
              <a:buNone/>
            </a:pPr>
            <a:endParaRPr lang="fr-BE" sz="2400" u="sng" dirty="0" smtClean="0">
              <a:solidFill>
                <a:prstClr val="white"/>
              </a:solidFill>
              <a:latin typeface="Tw Cen MT" panose="020B0602020104020603"/>
            </a:endParaRPr>
          </a:p>
          <a:p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9588" y="871538"/>
            <a:ext cx="11091862" cy="54435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200" dirty="0" err="1" smtClean="0"/>
              <a:t>Celles</a:t>
            </a:r>
            <a:r>
              <a:rPr lang="en-GB" sz="3200" dirty="0" smtClean="0"/>
              <a:t>-ci se </a:t>
            </a:r>
            <a:r>
              <a:rPr lang="en-GB" sz="3200" dirty="0" err="1" smtClean="0"/>
              <a:t>combinent</a:t>
            </a:r>
            <a:r>
              <a:rPr lang="en-GB" sz="3200" dirty="0" smtClean="0"/>
              <a:t> avec un </a:t>
            </a:r>
            <a:r>
              <a:rPr lang="en-GB" sz="3200" dirty="0" err="1" smtClean="0"/>
              <a:t>ou</a:t>
            </a:r>
            <a:r>
              <a:rPr lang="en-GB" sz="3200" dirty="0" smtClean="0"/>
              <a:t> </a:t>
            </a:r>
            <a:r>
              <a:rPr lang="en-GB" sz="3200" dirty="0" err="1" smtClean="0"/>
              <a:t>plusieurs</a:t>
            </a:r>
            <a:r>
              <a:rPr lang="en-GB" sz="3200" dirty="0" smtClean="0"/>
              <a:t> </a:t>
            </a:r>
            <a:r>
              <a:rPr lang="en-GB" sz="3200" dirty="0" err="1" smtClean="0"/>
              <a:t>autres</a:t>
            </a:r>
            <a:r>
              <a:rPr lang="en-GB" sz="3200" dirty="0" smtClean="0"/>
              <a:t> </a:t>
            </a:r>
            <a:r>
              <a:rPr lang="en-GB" sz="3200" dirty="0" err="1" smtClean="0"/>
              <a:t>facteurs</a:t>
            </a:r>
            <a:r>
              <a:rPr lang="en-GB" sz="3200" dirty="0" smtClean="0"/>
              <a:t> </a:t>
            </a:r>
            <a:r>
              <a:rPr lang="en-GB" sz="3200" dirty="0" err="1" smtClean="0"/>
              <a:t>aggravants</a:t>
            </a:r>
            <a:r>
              <a:rPr lang="en-GB" sz="3200" dirty="0" smtClean="0"/>
              <a:t>, par </a:t>
            </a:r>
            <a:r>
              <a:rPr lang="en-GB" sz="3200" dirty="0" err="1" smtClean="0"/>
              <a:t>exemple</a:t>
            </a:r>
            <a:r>
              <a:rPr lang="en-GB" sz="3200" dirty="0" smtClean="0"/>
              <a:t>:</a:t>
            </a:r>
          </a:p>
          <a:p>
            <a:pPr lvl="1"/>
            <a:r>
              <a:rPr lang="en-GB" sz="3200" dirty="0" err="1" smtClean="0"/>
              <a:t>Appareils</a:t>
            </a:r>
            <a:r>
              <a:rPr lang="en-GB" sz="3200" dirty="0" smtClean="0"/>
              <a:t> </a:t>
            </a:r>
            <a:r>
              <a:rPr lang="en-GB" sz="3200" dirty="0" err="1"/>
              <a:t>électriques</a:t>
            </a:r>
            <a:r>
              <a:rPr lang="en-GB" sz="3200" dirty="0"/>
              <a:t> </a:t>
            </a:r>
            <a:r>
              <a:rPr lang="en-GB" sz="3200" dirty="0" err="1"/>
              <a:t>énergivores</a:t>
            </a:r>
            <a:endParaRPr lang="en-GB" sz="3200" dirty="0"/>
          </a:p>
          <a:p>
            <a:pPr lvl="1"/>
            <a:r>
              <a:rPr lang="fr-BE" sz="3200" dirty="0"/>
              <a:t>Endettement</a:t>
            </a:r>
          </a:p>
          <a:p>
            <a:pPr lvl="1"/>
            <a:r>
              <a:rPr lang="fr-BE" sz="3200" dirty="0"/>
              <a:t>Accidents de vie </a:t>
            </a:r>
            <a:r>
              <a:rPr lang="fr-BE" sz="3200" dirty="0" smtClean="0"/>
              <a:t>(divorce</a:t>
            </a:r>
            <a:r>
              <a:rPr lang="fr-BE" sz="3200" dirty="0"/>
              <a:t>, </a:t>
            </a:r>
            <a:r>
              <a:rPr lang="fr-BE" sz="3200" dirty="0" smtClean="0"/>
              <a:t>faillite, maladie)</a:t>
            </a:r>
            <a:endParaRPr lang="fr-BE" sz="3200" dirty="0"/>
          </a:p>
          <a:p>
            <a:pPr lvl="1"/>
            <a:r>
              <a:rPr lang="fr-BE" sz="3200" dirty="0"/>
              <a:t>C</a:t>
            </a:r>
            <a:r>
              <a:rPr lang="fr-BE" sz="3200" dirty="0" smtClean="0"/>
              <a:t>hômage </a:t>
            </a:r>
            <a:r>
              <a:rPr lang="fr-BE" sz="3200" dirty="0"/>
              <a:t>obligeant la personne à rester toute la journée chez elle (augmentation de la consommation d’énergie)</a:t>
            </a:r>
          </a:p>
          <a:p>
            <a:pPr lvl="1"/>
            <a:r>
              <a:rPr lang="fr-BE" sz="3200" dirty="0" smtClean="0"/>
              <a:t>Indifférence </a:t>
            </a:r>
            <a:r>
              <a:rPr lang="fr-BE" sz="3200" dirty="0"/>
              <a:t>ou malhonnêteté du propriétaire</a:t>
            </a:r>
          </a:p>
          <a:p>
            <a:pPr lvl="1"/>
            <a:r>
              <a:rPr lang="fr-BE" sz="3200" dirty="0" smtClean="0"/>
              <a:t>Méconnaissance </a:t>
            </a:r>
            <a:r>
              <a:rPr lang="fr-BE" sz="3200" dirty="0"/>
              <a:t>de ses </a:t>
            </a:r>
            <a:r>
              <a:rPr lang="fr-BE" sz="3200" dirty="0" smtClean="0"/>
              <a:t>droits sociaux</a:t>
            </a:r>
            <a:endParaRPr lang="fr-BE" sz="3200" dirty="0"/>
          </a:p>
          <a:p>
            <a:pPr lvl="1"/>
            <a:r>
              <a:rPr lang="fr-BE" sz="3200" dirty="0"/>
              <a:t>Pratiques d’adaptation </a:t>
            </a:r>
            <a:r>
              <a:rPr lang="fr-BE" sz="3200" dirty="0" smtClean="0"/>
              <a:t>coûteuses (chauffage électrique, …)</a:t>
            </a:r>
            <a:endParaRPr lang="fr-BE" sz="3200" dirty="0"/>
          </a:p>
          <a:p>
            <a:pPr lvl="1"/>
            <a:endParaRPr lang="fr-BE" sz="2800" dirty="0" smtClean="0"/>
          </a:p>
          <a:p>
            <a:endParaRPr lang="en-GB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62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71538"/>
          </a:xfrm>
        </p:spPr>
        <p:txBody>
          <a:bodyPr/>
          <a:lstStyle/>
          <a:p>
            <a:pPr algn="ctr"/>
            <a:r>
              <a:rPr lang="fr-BE" b="1" dirty="0" smtClean="0">
                <a:solidFill>
                  <a:srgbClr val="FF0000"/>
                </a:solidFill>
              </a:rPr>
              <a:t>3. </a:t>
            </a:r>
            <a:r>
              <a:rPr lang="fr-BE" b="1" u="sng" dirty="0" smtClean="0">
                <a:solidFill>
                  <a:srgbClr val="FF0000"/>
                </a:solidFill>
              </a:rPr>
              <a:t>Vulnérabilités associées</a:t>
            </a:r>
            <a:endParaRPr lang="fr-BE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9588" y="871538"/>
            <a:ext cx="11091862" cy="54435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BE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Les vulnérabilités associées ne sont pas toujours liées à la précarité énergétique mais elles contribuent à l’aggraver.</a:t>
            </a:r>
            <a:endParaRPr lang="fr-BE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Les vulnérabilités les plus souvent citées par nos interviewés:</a:t>
            </a:r>
            <a:endParaRPr lang="fr-BE" dirty="0"/>
          </a:p>
          <a:p>
            <a:pPr marL="0" indent="0">
              <a:buNone/>
            </a:pPr>
            <a:r>
              <a:rPr lang="fr-BE" dirty="0" smtClean="0"/>
              <a:t>1. Problèmes de santé</a:t>
            </a:r>
          </a:p>
          <a:p>
            <a:pPr marL="0" lvl="0" indent="0">
              <a:buNone/>
            </a:pPr>
            <a:r>
              <a:rPr lang="fr-BE" dirty="0" smtClean="0">
                <a:solidFill>
                  <a:prstClr val="black"/>
                </a:solidFill>
              </a:rPr>
              <a:t>2. Restriction </a:t>
            </a:r>
            <a:r>
              <a:rPr lang="fr-BE" dirty="0">
                <a:solidFill>
                  <a:prstClr val="black"/>
                </a:solidFill>
              </a:rPr>
              <a:t>des </a:t>
            </a:r>
            <a:r>
              <a:rPr lang="fr-BE" dirty="0" smtClean="0">
                <a:solidFill>
                  <a:prstClr val="black"/>
                </a:solidFill>
              </a:rPr>
              <a:t>besoins: malgré </a:t>
            </a:r>
            <a:r>
              <a:rPr lang="fr-BE" dirty="0">
                <a:solidFill>
                  <a:prstClr val="black"/>
                </a:solidFill>
              </a:rPr>
              <a:t>une gestion du budget stricte, la précarité énergétique peut affecter divers aspects de la vie </a:t>
            </a:r>
            <a:r>
              <a:rPr lang="fr-BE" dirty="0" smtClean="0">
                <a:solidFill>
                  <a:prstClr val="black"/>
                </a:solidFill>
              </a:rPr>
              <a:t>quotidienne</a:t>
            </a:r>
          </a:p>
          <a:p>
            <a:pPr marL="0" lvl="0" indent="0">
              <a:buNone/>
            </a:pPr>
            <a:r>
              <a:rPr lang="fr-BE" dirty="0" smtClean="0">
                <a:solidFill>
                  <a:prstClr val="black"/>
                </a:solidFill>
              </a:rPr>
              <a:t>3. Isolement social</a:t>
            </a:r>
            <a:endParaRPr lang="en-GB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fr-BE" sz="3000" b="1" u="sng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r-BE" sz="3700" dirty="0" smtClean="0"/>
          </a:p>
          <a:p>
            <a:pPr>
              <a:buFontTx/>
              <a:buChar char="-"/>
            </a:pPr>
            <a:endParaRPr lang="fr-BE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5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71538"/>
          </a:xfrm>
        </p:spPr>
        <p:txBody>
          <a:bodyPr>
            <a:normAutofit/>
          </a:bodyPr>
          <a:lstStyle/>
          <a:p>
            <a:pPr algn="ctr"/>
            <a:r>
              <a:rPr lang="fr-BE" b="1" dirty="0" smtClean="0">
                <a:solidFill>
                  <a:srgbClr val="FF0000"/>
                </a:solidFill>
              </a:rPr>
              <a:t>4. </a:t>
            </a:r>
            <a:r>
              <a:rPr lang="fr-BE" b="1" u="sng" dirty="0" smtClean="0">
                <a:solidFill>
                  <a:srgbClr val="FF0000"/>
                </a:solidFill>
              </a:rPr>
              <a:t>Expériences de précarité énergétique</a:t>
            </a:r>
            <a:endParaRPr lang="fr-BE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9588" y="871538"/>
            <a:ext cx="11091862" cy="54435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BE" sz="3200" dirty="0" smtClean="0"/>
          </a:p>
          <a:p>
            <a:pPr marL="0" indent="0">
              <a:buNone/>
            </a:pPr>
            <a:r>
              <a:rPr lang="fr-BE" sz="3200" dirty="0" smtClean="0"/>
              <a:t>Sentiments les plus souvent exprimés:</a:t>
            </a:r>
          </a:p>
          <a:p>
            <a:pPr marL="1076325" indent="-452438">
              <a:buFont typeface="+mj-lt"/>
              <a:buAutoNum type="arabicPeriod"/>
            </a:pPr>
            <a:r>
              <a:rPr lang="fr-BE" sz="3200" dirty="0" smtClean="0"/>
              <a:t>Injustice</a:t>
            </a:r>
          </a:p>
          <a:p>
            <a:pPr marL="1076325" indent="-452438">
              <a:buFont typeface="+mj-lt"/>
              <a:buAutoNum type="arabicPeriod"/>
            </a:pPr>
            <a:r>
              <a:rPr lang="fr-BE" sz="3200" dirty="0" smtClean="0"/>
              <a:t>Stress, dépression et manque d’estime de soi</a:t>
            </a:r>
          </a:p>
          <a:p>
            <a:pPr marL="1076325" indent="-452438">
              <a:buFont typeface="+mj-lt"/>
              <a:buAutoNum type="arabicPeriod"/>
            </a:pPr>
            <a:r>
              <a:rPr lang="fr-BE" sz="3200" dirty="0" smtClean="0"/>
              <a:t>Peur</a:t>
            </a:r>
          </a:p>
          <a:p>
            <a:pPr marL="1076325" indent="-452438">
              <a:buFont typeface="+mj-lt"/>
              <a:buAutoNum type="arabicPeriod"/>
            </a:pPr>
            <a:r>
              <a:rPr lang="fr-BE" sz="3200" dirty="0" smtClean="0"/>
              <a:t>Impuissance</a:t>
            </a:r>
          </a:p>
          <a:p>
            <a:pPr marL="1076325" indent="-452438">
              <a:buFont typeface="+mj-lt"/>
              <a:buAutoNum type="arabicPeriod"/>
            </a:pPr>
            <a:r>
              <a:rPr lang="fr-BE" sz="3200" dirty="0" smtClean="0"/>
              <a:t>Honte, sentiment d’être stigmatisé</a:t>
            </a:r>
          </a:p>
          <a:p>
            <a:pPr marL="1076325" indent="-452438">
              <a:buFont typeface="+mj-lt"/>
              <a:buAutoNum type="arabicPeriod"/>
            </a:pPr>
            <a:r>
              <a:rPr lang="fr-BE" sz="3200" dirty="0" smtClean="0"/>
              <a:t>Fierté, sentiment d’avoir de la chance (danger de normalisation de la vie en précarité énergétique)</a:t>
            </a:r>
          </a:p>
          <a:p>
            <a:pPr marL="514350" indent="-514350">
              <a:buFont typeface="+mj-lt"/>
              <a:buAutoNum type="arabicPeriod"/>
            </a:pPr>
            <a:endParaRPr lang="fr-BE" sz="3200" dirty="0"/>
          </a:p>
          <a:p>
            <a:pPr>
              <a:buFont typeface="Symbol" panose="05050102010706020507" pitchFamily="18" charset="2"/>
              <a:buChar char="Þ"/>
            </a:pPr>
            <a:r>
              <a:rPr lang="fr-BE" sz="3200" dirty="0" smtClean="0"/>
              <a:t> Les causes de ces sentiments peuvent être diverses. Nous nous sommes intéressés à celles qui étaient clairement liées à la précarité énergétique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6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71538"/>
          </a:xfrm>
        </p:spPr>
        <p:txBody>
          <a:bodyPr>
            <a:normAutofit/>
          </a:bodyPr>
          <a:lstStyle/>
          <a:p>
            <a:pPr algn="ctr"/>
            <a:r>
              <a:rPr lang="fr-BE" b="1" u="sng" dirty="0" smtClean="0">
                <a:solidFill>
                  <a:srgbClr val="FF0000"/>
                </a:solidFill>
              </a:rPr>
              <a:t>5. Stratégies d’adaptation</a:t>
            </a:r>
            <a:endParaRPr lang="fr-BE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9587" y="871538"/>
            <a:ext cx="11346439" cy="54435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BE" b="1" dirty="0" smtClean="0"/>
          </a:p>
          <a:p>
            <a:pPr marL="514350" indent="-514350">
              <a:buAutoNum type="arabicPeriod"/>
            </a:pPr>
            <a:r>
              <a:rPr lang="fr-BE" sz="3200" u="sng" dirty="0" smtClean="0"/>
              <a:t>Stratégies dites créatives</a:t>
            </a:r>
            <a:r>
              <a:rPr lang="fr-BE" sz="3200" dirty="0" smtClean="0"/>
              <a:t>: on tire les tentures, on porte plus de vêtements, on peint pour cacher la moisissure, …</a:t>
            </a:r>
          </a:p>
          <a:p>
            <a:pPr marL="514350" indent="-514350">
              <a:buAutoNum type="arabicPeriod"/>
            </a:pPr>
            <a:r>
              <a:rPr lang="fr-BE" sz="3200" u="sng" dirty="0" err="1" smtClean="0"/>
              <a:t>Auto-limitation</a:t>
            </a:r>
            <a:r>
              <a:rPr lang="fr-BE" sz="3200" dirty="0" smtClean="0"/>
              <a:t>: consommation d’énergie inférieure à ses besoins réels</a:t>
            </a:r>
          </a:p>
          <a:p>
            <a:pPr marL="514350" indent="-514350">
              <a:buAutoNum type="arabicPeriod"/>
            </a:pPr>
            <a:r>
              <a:rPr lang="fr-BE" sz="3200" u="sng" dirty="0" smtClean="0"/>
              <a:t>Alternatives dangereuses</a:t>
            </a:r>
            <a:r>
              <a:rPr lang="fr-BE" sz="3200" dirty="0" smtClean="0"/>
              <a:t>: bloquer le système de ventilation, …</a:t>
            </a:r>
          </a:p>
          <a:p>
            <a:pPr marL="514350" indent="-514350">
              <a:buAutoNum type="arabicPeriod"/>
            </a:pPr>
            <a:r>
              <a:rPr lang="fr-BE" sz="3200" u="sng" dirty="0" smtClean="0"/>
              <a:t>Mesures d’économie d’énergie</a:t>
            </a:r>
            <a:r>
              <a:rPr lang="fr-BE" sz="3200" dirty="0" smtClean="0"/>
              <a:t>: utilisation d’ampoules économiques, réduction du chauffage, éducation des enfants, …</a:t>
            </a:r>
          </a:p>
          <a:p>
            <a:pPr marL="514350" indent="-514350">
              <a:buAutoNum type="arabicPeriod"/>
            </a:pPr>
            <a:r>
              <a:rPr lang="fr-BE" sz="3200" u="sng" dirty="0" smtClean="0"/>
              <a:t>Solidarité interpersonnelle</a:t>
            </a:r>
            <a:r>
              <a:rPr lang="fr-BE" sz="3200" dirty="0" smtClean="0"/>
              <a:t>: famille, amis, voisins, </a:t>
            </a:r>
            <a:r>
              <a:rPr lang="fr-BE" sz="3200" dirty="0" err="1" smtClean="0"/>
              <a:t>asbl</a:t>
            </a:r>
            <a:r>
              <a:rPr lang="fr-BE" sz="3200" dirty="0" smtClean="0"/>
              <a:t> caritatives</a:t>
            </a:r>
          </a:p>
          <a:p>
            <a:pPr marL="514350" indent="-514350">
              <a:buAutoNum type="arabicPeriod"/>
            </a:pPr>
            <a:r>
              <a:rPr lang="fr-BE" sz="3200" u="sng" dirty="0" smtClean="0"/>
              <a:t>Recours aux services sociaux</a:t>
            </a:r>
            <a:r>
              <a:rPr lang="fr-BE" sz="3200" dirty="0" smtClean="0"/>
              <a:t>: </a:t>
            </a:r>
            <a:r>
              <a:rPr lang="fr-BE" sz="3200" dirty="0" err="1" smtClean="0"/>
              <a:t>CPAS</a:t>
            </a:r>
            <a:r>
              <a:rPr lang="fr-BE" sz="3200" dirty="0" smtClean="0"/>
              <a:t>, </a:t>
            </a:r>
            <a:r>
              <a:rPr lang="fr-BE" sz="3200" dirty="0" err="1" smtClean="0"/>
              <a:t>asbl</a:t>
            </a:r>
            <a:r>
              <a:rPr lang="fr-BE" sz="3200" dirty="0" smtClean="0"/>
              <a:t>, communes, Guichets Energie (Wallonie), Maison(s) de l’Energie (Bruxelles), </a:t>
            </a:r>
            <a:r>
              <a:rPr lang="fr-BE" sz="3200" dirty="0" err="1" smtClean="0"/>
              <a:t>SLSP</a:t>
            </a:r>
            <a:endParaRPr lang="fr-BE" sz="3200" dirty="0" smtClean="0"/>
          </a:p>
          <a:p>
            <a:pPr marL="514350" indent="-514350">
              <a:buAutoNum type="arabicPeriod"/>
            </a:pPr>
            <a:r>
              <a:rPr lang="fr-BE" sz="3200" u="sng" dirty="0" smtClean="0"/>
              <a:t>Connaissances et compétences</a:t>
            </a:r>
            <a:r>
              <a:rPr lang="fr-BE" sz="3200" dirty="0" smtClean="0"/>
              <a:t>: dans de rares cas</a:t>
            </a:r>
          </a:p>
          <a:p>
            <a:pPr marL="514350" indent="-514350">
              <a:buAutoNum type="arabicPeriod"/>
            </a:pPr>
            <a:endParaRPr lang="fr-BE" sz="3200" dirty="0" smtClean="0"/>
          </a:p>
          <a:p>
            <a:pPr marL="514350" indent="-514350">
              <a:buAutoNum type="arabicPeriod"/>
            </a:pPr>
            <a:endParaRPr lang="fr-BE" sz="3200" dirty="0" smtClean="0"/>
          </a:p>
          <a:p>
            <a:pPr marL="514350" indent="-514350">
              <a:buAutoNum type="arabicPeriod"/>
            </a:pPr>
            <a:endParaRPr lang="fr-BE" sz="3200" dirty="0" smtClean="0"/>
          </a:p>
          <a:p>
            <a:pPr marL="0" indent="0">
              <a:buNone/>
            </a:pPr>
            <a:endParaRPr lang="fr-BE" sz="2600" b="1" u="sng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7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1538"/>
          </a:xfrm>
        </p:spPr>
        <p:txBody>
          <a:bodyPr>
            <a:normAutofit/>
          </a:bodyPr>
          <a:lstStyle/>
          <a:p>
            <a:pPr algn="ctr"/>
            <a:r>
              <a:rPr lang="fr-BE" b="1" u="sng" dirty="0" smtClean="0">
                <a:solidFill>
                  <a:srgbClr val="FF0000"/>
                </a:solidFill>
              </a:rPr>
              <a:t>6. Dimensions du genre et de la génération </a:t>
            </a:r>
            <a:endParaRPr lang="fr-BE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9588" y="723330"/>
            <a:ext cx="11091862" cy="61346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Les problématiques de genre et de génération sont-elles liées à la précarité énergétique ?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L’analyse des interviews ne prouve rien en la matière</a:t>
            </a:r>
          </a:p>
          <a:p>
            <a:r>
              <a:rPr lang="fr-BE" dirty="0" smtClean="0"/>
              <a:t>Nous n’avons délibérément pas orienté les questions en ce sens afin de ne pas tronquer les témoignages</a:t>
            </a:r>
          </a:p>
          <a:p>
            <a:r>
              <a:rPr lang="fr-BE" dirty="0" smtClean="0"/>
              <a:t>Quelques observations cependant:</a:t>
            </a:r>
          </a:p>
          <a:p>
            <a:pPr marL="514350" indent="-514350">
              <a:buAutoNum type="arabicPeriod"/>
            </a:pPr>
            <a:r>
              <a:rPr lang="fr-BE" dirty="0" smtClean="0"/>
              <a:t>Génération: zoom sur les personnes âgées et les jeunes gens</a:t>
            </a:r>
          </a:p>
          <a:p>
            <a:pPr marL="514350" indent="-514350">
              <a:buAutoNum type="arabicPeriod"/>
            </a:pPr>
            <a:r>
              <a:rPr lang="fr-BE" dirty="0" smtClean="0"/>
              <a:t>Genre: Zoom sur les stéréotypes de genre et les familles monoparentales</a:t>
            </a:r>
          </a:p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7389</TotalTime>
  <Words>633</Words>
  <Application>Microsoft Office PowerPoint</Application>
  <PresentationFormat>Grand écran</PresentationFormat>
  <Paragraphs>104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Tw Cen MT</vt:lpstr>
      <vt:lpstr>Wingdings</vt:lpstr>
      <vt:lpstr>Office Theme</vt:lpstr>
      <vt:lpstr>Conception personnalisée</vt:lpstr>
      <vt:lpstr>"2GENDERS“ Generation and Gender ENergy DEprivation </vt:lpstr>
      <vt:lpstr>Plan de la présentation</vt:lpstr>
      <vt:lpstr>1. Méthodologie utilisée</vt:lpstr>
      <vt:lpstr>2. Facteurs causant ou aggravant la précarité énergétique</vt:lpstr>
      <vt:lpstr>Présentation PowerPoint</vt:lpstr>
      <vt:lpstr>3. Vulnérabilités associées</vt:lpstr>
      <vt:lpstr>4. Expériences de précarité énergétique</vt:lpstr>
      <vt:lpstr>5. Stratégies d’adaptation</vt:lpstr>
      <vt:lpstr>6. Dimensions du genre et de la génération </vt:lpstr>
      <vt:lpstr>7. Développement éducatif durable et pouvoir d’agir </vt:lpstr>
      <vt:lpstr> MERCI POUR VOTRE ATTENTION</vt:lpstr>
    </vt:vector>
  </TitlesOfParts>
  <Company>Université Catholique de Louvain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2GENDERS: last follow-up comittee meeting</dc:title>
  <dc:creator>Anne Baudaux</dc:creator>
  <cp:lastModifiedBy>PBell</cp:lastModifiedBy>
  <cp:revision>216</cp:revision>
  <cp:lastPrinted>2018-05-23T17:51:27Z</cp:lastPrinted>
  <dcterms:created xsi:type="dcterms:W3CDTF">2017-09-28T12:08:01Z</dcterms:created>
  <dcterms:modified xsi:type="dcterms:W3CDTF">2018-05-28T09:09:02Z</dcterms:modified>
</cp:coreProperties>
</file>